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5" r:id="rId3"/>
    <p:sldId id="264" r:id="rId4"/>
    <p:sldId id="261" r:id="rId5"/>
    <p:sldId id="256" r:id="rId6"/>
    <p:sldId id="257" r:id="rId7"/>
    <p:sldId id="268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3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18050" cy="115409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986" y="5968717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8D74E1-551B-4ED5-0145-643BFD69F0C2}"/>
              </a:ext>
            </a:extLst>
          </p:cNvPr>
          <p:cNvSpPr txBox="1"/>
          <p:nvPr/>
        </p:nvSpPr>
        <p:spPr>
          <a:xfrm>
            <a:off x="630314" y="1216242"/>
            <a:ext cx="8788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301EA37-32CC-8A9C-C0E8-5B588347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83" y="1785357"/>
            <a:ext cx="2251866" cy="30969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21F0C7B-4ECB-F3E9-1039-7F3533661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33629" y="2144057"/>
            <a:ext cx="3055297" cy="22914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3FA0D78-7AAD-2CC1-B9CB-27F4FD7BD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486236" y="2167218"/>
            <a:ext cx="3054889" cy="22911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1B391B8-0C9A-EADC-8005-CD71C043C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176278" y="2144997"/>
            <a:ext cx="3055297" cy="22914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BFEE89A-1112-2C24-BCA0-DFAE3B6CFA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825506" y="2167217"/>
            <a:ext cx="3054889" cy="22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93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18050" cy="115409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8D74E1-551B-4ED5-0145-643BFD69F0C2}"/>
              </a:ext>
            </a:extLst>
          </p:cNvPr>
          <p:cNvSpPr txBox="1"/>
          <p:nvPr/>
        </p:nvSpPr>
        <p:spPr>
          <a:xfrm>
            <a:off x="630314" y="1216242"/>
            <a:ext cx="87888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L’histoire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L’association </a:t>
            </a:r>
            <a:r>
              <a:rPr lang="fr-FR" dirty="0" smtClean="0"/>
              <a:t>créé </a:t>
            </a:r>
            <a:r>
              <a:rPr lang="fr-FR" dirty="0"/>
              <a:t>depuis 20 ans  par les 6 communes et le bois  </a:t>
            </a:r>
          </a:p>
          <a:p>
            <a:pPr algn="ctr"/>
            <a:r>
              <a:rPr lang="fr-FR" dirty="0"/>
              <a:t> Première édition 2004 Bray en val</a:t>
            </a:r>
          </a:p>
          <a:p>
            <a:pPr algn="ctr"/>
            <a:r>
              <a:rPr lang="fr-FR" dirty="0"/>
              <a:t>Deuxième édition  2007 </a:t>
            </a:r>
            <a:r>
              <a:rPr lang="fr-FR" dirty="0" err="1"/>
              <a:t>Ouzouer</a:t>
            </a:r>
            <a:r>
              <a:rPr lang="fr-FR" dirty="0"/>
              <a:t> sur Loire </a:t>
            </a:r>
          </a:p>
          <a:p>
            <a:pPr algn="ctr"/>
            <a:r>
              <a:rPr lang="fr-FR" dirty="0"/>
              <a:t>Troisième édition 2013 Germigny des </a:t>
            </a:r>
            <a:r>
              <a:rPr lang="fr-FR" dirty="0" smtClean="0"/>
              <a:t>prés</a:t>
            </a:r>
            <a:endParaRPr lang="fr-FR" dirty="0"/>
          </a:p>
          <a:p>
            <a:pPr algn="ctr"/>
            <a:r>
              <a:rPr lang="fr-FR" dirty="0"/>
              <a:t>Quatrième édition 2017 Dampierre en </a:t>
            </a:r>
            <a:r>
              <a:rPr lang="fr-FR" dirty="0" err="1"/>
              <a:t>Burly</a:t>
            </a:r>
            <a:endParaRPr lang="fr-FR" dirty="0"/>
          </a:p>
          <a:p>
            <a:pPr algn="ctr"/>
            <a:r>
              <a:rPr lang="fr-FR" dirty="0"/>
              <a:t>La dernière édition 2022 Les Bordes </a:t>
            </a:r>
          </a:p>
          <a:p>
            <a:pPr algn="ctr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3315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18050" cy="115409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8D74E1-551B-4ED5-0145-643BFD69F0C2}"/>
              </a:ext>
            </a:extLst>
          </p:cNvPr>
          <p:cNvSpPr txBox="1"/>
          <p:nvPr/>
        </p:nvSpPr>
        <p:spPr>
          <a:xfrm>
            <a:off x="630314" y="1216242"/>
            <a:ext cx="8788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Le bureau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r>
              <a:rPr lang="fr-FR" dirty="0"/>
              <a:t>Présidente			: Nicole </a:t>
            </a:r>
            <a:r>
              <a:rPr lang="fr-FR" dirty="0" smtClean="0"/>
              <a:t>Cuvècle </a:t>
            </a:r>
            <a:endParaRPr lang="fr-FR" dirty="0"/>
          </a:p>
          <a:p>
            <a:r>
              <a:rPr lang="fr-FR" dirty="0"/>
              <a:t>Vices président 		: Alain Lucas et Dominique </a:t>
            </a:r>
            <a:r>
              <a:rPr lang="fr-FR" dirty="0" err="1"/>
              <a:t>Huret</a:t>
            </a:r>
            <a:endParaRPr lang="fr-FR" dirty="0"/>
          </a:p>
          <a:p>
            <a:r>
              <a:rPr lang="fr-FR" dirty="0"/>
              <a:t>Secrétaire			: Antoinette  Fiers</a:t>
            </a:r>
          </a:p>
          <a:p>
            <a:r>
              <a:rPr lang="fr-FR" dirty="0"/>
              <a:t>Secrétaire adjointe	: Odile Pinon</a:t>
            </a:r>
          </a:p>
          <a:p>
            <a:r>
              <a:rPr lang="fr-FR" dirty="0"/>
              <a:t>Trésorier				: Jean Paul </a:t>
            </a:r>
            <a:r>
              <a:rPr lang="fr-FR" dirty="0" err="1"/>
              <a:t>Abalain</a:t>
            </a:r>
            <a:r>
              <a:rPr lang="fr-FR" dirty="0"/>
              <a:t> </a:t>
            </a:r>
          </a:p>
          <a:p>
            <a:r>
              <a:rPr lang="fr-FR" dirty="0"/>
              <a:t>Trésorier adjoint		: Pascal </a:t>
            </a:r>
            <a:r>
              <a:rPr lang="fr-FR" dirty="0" smtClean="0"/>
              <a:t>Durand</a:t>
            </a:r>
          </a:p>
          <a:p>
            <a:r>
              <a:rPr lang="fr-FR" dirty="0" smtClean="0"/>
              <a:t>Chargé sécurité 		: Patrick Berthon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6538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18050" cy="115409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8D74E1-551B-4ED5-0145-643BFD69F0C2}"/>
              </a:ext>
            </a:extLst>
          </p:cNvPr>
          <p:cNvSpPr txBox="1"/>
          <p:nvPr/>
        </p:nvSpPr>
        <p:spPr>
          <a:xfrm>
            <a:off x="523782" y="1290185"/>
            <a:ext cx="8788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Les chiffres 2022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L’invité d honneur  : Pierre Bonnaire</a:t>
            </a:r>
          </a:p>
          <a:p>
            <a:pPr algn="ctr"/>
            <a:r>
              <a:rPr lang="fr-FR" dirty="0"/>
              <a:t>Le thème : la biodiversité et le réchauffement climatique</a:t>
            </a:r>
          </a:p>
          <a:p>
            <a:pPr algn="ctr"/>
            <a:r>
              <a:rPr lang="fr-FR" dirty="0"/>
              <a:t>10 000 visiteurs sur les 2 jours </a:t>
            </a:r>
          </a:p>
          <a:p>
            <a:pPr algn="ctr"/>
            <a:r>
              <a:rPr lang="fr-FR" dirty="0"/>
              <a:t>150 exposants</a:t>
            </a:r>
          </a:p>
          <a:p>
            <a:pPr algn="ctr"/>
            <a:r>
              <a:rPr lang="fr-FR" dirty="0"/>
              <a:t>Nombreuses démonstrations</a:t>
            </a:r>
          </a:p>
          <a:p>
            <a:pPr algn="ctr"/>
            <a:r>
              <a:rPr lang="fr-FR" dirty="0"/>
              <a:t>135 bénévoles</a:t>
            </a:r>
          </a:p>
          <a:p>
            <a:pPr algn="ctr"/>
            <a:r>
              <a:rPr lang="fr-FR" dirty="0"/>
              <a:t>100 partenaires annonceurs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3066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26928" cy="168676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4F7029C6-E5EB-2FB2-85DF-2080D56E1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388989"/>
              </p:ext>
            </p:extLst>
          </p:nvPr>
        </p:nvGraphicFramePr>
        <p:xfrm>
          <a:off x="2467992" y="1290186"/>
          <a:ext cx="4962618" cy="4655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5626">
                  <a:extLst>
                    <a:ext uri="{9D8B030D-6E8A-4147-A177-3AD203B41FA5}">
                      <a16:colId xmlns:a16="http://schemas.microsoft.com/office/drawing/2014/main" xmlns="" val="1903903405"/>
                    </a:ext>
                  </a:extLst>
                </a:gridCol>
                <a:gridCol w="1836992">
                  <a:extLst>
                    <a:ext uri="{9D8B030D-6E8A-4147-A177-3AD203B41FA5}">
                      <a16:colId xmlns:a16="http://schemas.microsoft.com/office/drawing/2014/main" xmlns="" val="1521546637"/>
                    </a:ext>
                  </a:extLst>
                </a:gridCol>
              </a:tblGrid>
              <a:tr h="2508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RECETTES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521766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Réalisé 2022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102502017"/>
                  </a:ext>
                </a:extLst>
              </a:tr>
              <a:tr h="451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Vente produits publicitaires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1 948,00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335566644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Intérêts des comptes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1 258,63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296968740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Emplacement stands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10 382,50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07607194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Communication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9 000,00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18360821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Restauration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23 208,12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20082083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Mecène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3 000,00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360250475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subvention COM COM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20 000,00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651283472"/>
                  </a:ext>
                </a:extLst>
              </a:tr>
              <a:tr h="491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subvention Région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6 401,85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86695596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subvention département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1 971,71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88394190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Entrées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20 932,72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32387733"/>
                  </a:ext>
                </a:extLst>
              </a:tr>
              <a:tr h="451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Subventions Diverses Ouzouer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1 000,00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715763446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Vente Bois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4 220,00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25136487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650725503"/>
                  </a:ext>
                </a:extLst>
              </a:tr>
              <a:tr h="2508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103 323,53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2180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896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26928" cy="168676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31ADF859-C012-8EAA-054A-7147E3062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6195957"/>
              </p:ext>
            </p:extLst>
          </p:nvPr>
        </p:nvGraphicFramePr>
        <p:xfrm>
          <a:off x="2654423" y="1290186"/>
          <a:ext cx="4962618" cy="4329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3283">
                  <a:extLst>
                    <a:ext uri="{9D8B030D-6E8A-4147-A177-3AD203B41FA5}">
                      <a16:colId xmlns:a16="http://schemas.microsoft.com/office/drawing/2014/main" xmlns="" val="4248679874"/>
                    </a:ext>
                  </a:extLst>
                </a:gridCol>
                <a:gridCol w="1879335">
                  <a:extLst>
                    <a:ext uri="{9D8B030D-6E8A-4147-A177-3AD203B41FA5}">
                      <a16:colId xmlns:a16="http://schemas.microsoft.com/office/drawing/2014/main" xmlns="" val="2115624442"/>
                    </a:ext>
                  </a:extLst>
                </a:gridCol>
              </a:tblGrid>
              <a:tr h="1721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DEPENSES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6665100"/>
                  </a:ext>
                </a:extLst>
              </a:tr>
              <a:tr h="3231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Réalisé 2022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1198545053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Réunion Staff/AG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1 365,94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3191053944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Frais Administratif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2 161,64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1825124695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Communication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7 276,23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1023077968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Animation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12 750,00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1551259916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Sono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7 329,44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3977840973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Publicité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6 829,98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571653702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restauration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18 106,84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1418162771"/>
                  </a:ext>
                </a:extLst>
              </a:tr>
              <a:tr h="3373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Vente produits publicitaire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1 656,00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2073481103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Assurances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3 567,90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3906448922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Location matériel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18 752,30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286417493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Déplacements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770,77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722791599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Hébergement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600,00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696617829"/>
                  </a:ext>
                </a:extLst>
              </a:tr>
              <a:tr h="3231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Sécurité/gardiennage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10 788,05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3396435739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Achat matériel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2 372,72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3232907005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Contrôle technique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408,00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763280927"/>
                  </a:ext>
                </a:extLst>
              </a:tr>
              <a:tr h="2478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Divers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3 190,98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3685529587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inauguration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854,65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2725318648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Repas Bénévoles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3 359,60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2219239851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301775538"/>
                  </a:ext>
                </a:extLst>
              </a:tr>
              <a:tr h="1721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TOTAL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102 141,04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/>
                </a:tc>
                <a:extLst>
                  <a:ext uri="{0D108BD9-81ED-4DB2-BD59-A6C34878D82A}">
                    <a16:rowId xmlns:a16="http://schemas.microsoft.com/office/drawing/2014/main" xmlns="" val="205052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974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18050" cy="115409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8D74E1-551B-4ED5-0145-643BFD69F0C2}"/>
              </a:ext>
            </a:extLst>
          </p:cNvPr>
          <p:cNvSpPr txBox="1"/>
          <p:nvPr/>
        </p:nvSpPr>
        <p:spPr>
          <a:xfrm>
            <a:off x="630314" y="1216242"/>
            <a:ext cx="92771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Emplacement de la manifestation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15 hectares de terrain  </a:t>
            </a:r>
            <a:r>
              <a:rPr lang="fr-FR" dirty="0" smtClean="0"/>
              <a:t>(plat</a:t>
            </a:r>
            <a:r>
              <a:rPr lang="fr-FR" dirty="0"/>
              <a:t>, sain, et pas </a:t>
            </a:r>
            <a:r>
              <a:rPr lang="fr-FR" dirty="0" smtClean="0"/>
              <a:t>humide)</a:t>
            </a:r>
            <a:endParaRPr lang="fr-FR" dirty="0"/>
          </a:p>
          <a:p>
            <a:r>
              <a:rPr lang="fr-FR" dirty="0"/>
              <a:t>1 centaine de sapins à proximité</a:t>
            </a:r>
          </a:p>
          <a:p>
            <a:r>
              <a:rPr lang="fr-FR" dirty="0"/>
              <a:t>3 voies d'accès 1 </a:t>
            </a:r>
            <a:r>
              <a:rPr lang="fr-FR" dirty="0" smtClean="0"/>
              <a:t>entrée, </a:t>
            </a:r>
            <a:r>
              <a:rPr lang="fr-FR" dirty="0"/>
              <a:t>1 </a:t>
            </a:r>
            <a:r>
              <a:rPr lang="fr-FR" dirty="0" smtClean="0"/>
              <a:t>sortie,1 </a:t>
            </a:r>
            <a:r>
              <a:rPr lang="fr-FR" dirty="0"/>
              <a:t>de </a:t>
            </a:r>
            <a:r>
              <a:rPr lang="fr-FR" dirty="0" smtClean="0"/>
              <a:t>secours, par voies communales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/>
              <a:t>en </a:t>
            </a:r>
            <a:r>
              <a:rPr lang="fr-FR" dirty="0" smtClean="0"/>
              <a:t>sens unique </a:t>
            </a:r>
            <a:endParaRPr lang="fr-FR" dirty="0"/>
          </a:p>
          <a:p>
            <a:r>
              <a:rPr lang="fr-FR" dirty="0"/>
              <a:t>Eviter  la proximité </a:t>
            </a:r>
            <a:r>
              <a:rPr lang="fr-FR" dirty="0" smtClean="0"/>
              <a:t>d’une route départementale, </a:t>
            </a:r>
            <a:r>
              <a:rPr lang="fr-FR" dirty="0"/>
              <a:t>environ 3 km (préfecture</a:t>
            </a:r>
            <a:r>
              <a:rPr lang="fr-FR" dirty="0" smtClean="0"/>
              <a:t>) pour l’entrée</a:t>
            </a:r>
            <a:endParaRPr lang="fr-FR" dirty="0"/>
          </a:p>
          <a:p>
            <a:r>
              <a:rPr lang="fr-FR"/>
              <a:t>Arrivée </a:t>
            </a:r>
            <a:r>
              <a:rPr lang="fr-FR" smtClean="0"/>
              <a:t>d’eau </a:t>
            </a:r>
            <a:r>
              <a:rPr lang="fr-FR" dirty="0"/>
              <a:t>à proximité</a:t>
            </a:r>
          </a:p>
          <a:p>
            <a:r>
              <a:rPr lang="fr-FR" dirty="0"/>
              <a:t>Le concours des services techniques</a:t>
            </a:r>
          </a:p>
          <a:p>
            <a:r>
              <a:rPr lang="fr-FR" dirty="0"/>
              <a:t>Un local sur la commune pour le stockage du matériel</a:t>
            </a:r>
          </a:p>
          <a:p>
            <a:r>
              <a:rPr lang="fr-FR" dirty="0"/>
              <a:t>Possibilité de réseau internet </a:t>
            </a:r>
          </a:p>
          <a:p>
            <a:r>
              <a:rPr lang="fr-FR" dirty="0"/>
              <a:t>Date 5 et 6 septembre 2026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9664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393825" y="755603"/>
            <a:ext cx="706437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FETE DU BOIS 5 &amp; 6 septembre 2026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Commune :                     Maire :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Formulaire à compléter pour candidature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□ </a:t>
            </a:r>
            <a:r>
              <a:rPr lang="fr-FR" sz="12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errain 15 hectares environ (plat, sain et non humide)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□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Sapinière à proximité (démonstration des forestiers)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□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Trois voies d’accès, une entrée, une sortie et une voie de secours,</a:t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le tout éloigné d’une route départementale environ 3 km minimum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□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Contribution des services techniques de la commune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□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Arrivée d’eau à proximité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□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Réseau internet ou mobile (pour terminal de carte bancaire)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□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Local sur la commune pour le stockage de notre matériel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Commentaires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 :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retourner avant le 31 juillet 2023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Fête du bois du Val de Sully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28 route des Bordes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45460 BONNEE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76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69360-DA68-58A2-D590-45C4B199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5" y="1855434"/>
            <a:ext cx="6818050" cy="115409"/>
          </a:xfrm>
        </p:spPr>
        <p:txBody>
          <a:bodyPr/>
          <a:lstStyle/>
          <a:p>
            <a:pPr algn="ctr"/>
            <a:r>
              <a:rPr lang="fr-FR" sz="1800" b="1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LA FETE DU BOIS DU VAL DE SULLY 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800" i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Association intercommunale pour l’organisation de la fête du bois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D403C-D181-10DE-2B5A-07F4E1C9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6098959"/>
            <a:ext cx="9776451" cy="612558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Siège Social : Communauté de Communes Val de Sully                    SIREN :750 774 937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1200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 rte des Bordes 45600 BONNEE                                                       fetedubois45.com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2FFCAD-562A-FA36-DC7D-3DA45D8BB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382" y="276725"/>
            <a:ext cx="6070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8D74E1-551B-4ED5-0145-643BFD69F0C2}"/>
              </a:ext>
            </a:extLst>
          </p:cNvPr>
          <p:cNvSpPr txBox="1"/>
          <p:nvPr/>
        </p:nvSpPr>
        <p:spPr>
          <a:xfrm>
            <a:off x="630314" y="1216242"/>
            <a:ext cx="87888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sz="3200" dirty="0"/>
          </a:p>
          <a:p>
            <a:pPr algn="ctr"/>
            <a:r>
              <a:rPr lang="fr-FR" sz="3200" dirty="0"/>
              <a:t> et pour 2026 ????? </a:t>
            </a:r>
          </a:p>
          <a:p>
            <a:pPr algn="ctr"/>
            <a:endParaRPr lang="fr-FR" sz="3200" dirty="0"/>
          </a:p>
          <a:p>
            <a:pPr algn="ctr"/>
            <a:endParaRPr lang="fr-FR" dirty="0"/>
          </a:p>
          <a:p>
            <a:pPr algn="ctr"/>
            <a:r>
              <a:rPr lang="fr-FR" sz="3200" dirty="0"/>
              <a:t>MERCI DE VOTRE ATTENTION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037312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331</Words>
  <Application>Microsoft Office PowerPoint</Application>
  <PresentationFormat>Personnalisé</PresentationFormat>
  <Paragraphs>184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Facette</vt:lpstr>
      <vt:lpstr>« LA FETE DU BOIS DU VAL DE SULLY » Association intercommunale pour l’organisation de la fête du bois </vt:lpstr>
      <vt:lpstr>« LA FETE DU BOIS DU VAL DE SULLY » Association intercommunale pour l’organisation de la fête du bois </vt:lpstr>
      <vt:lpstr>« LA FETE DU BOIS DU VAL DE SULLY » Association intercommunale pour l’organisation de la fête du bois </vt:lpstr>
      <vt:lpstr>« LA FETE DU BOIS DU VAL DE SULLY » Association intercommunale pour l’organisation de la fête du bois </vt:lpstr>
      <vt:lpstr>« LA FETE DU BOIS DU VAL DE SULLY » Association intercommunale pour l’organisation de la fête du bois </vt:lpstr>
      <vt:lpstr>« LA FETE DU BOIS DU VAL DE SULLY » Association intercommunale pour l’organisation de la fête du bois </vt:lpstr>
      <vt:lpstr>« LA FETE DU BOIS DU VAL DE SULLY » Association intercommunale pour l’organisation de la fête du bois </vt:lpstr>
      <vt:lpstr>FETE DU BOIS 5 &amp; 6 septembre 2026 Commune :                     Maire :  Formulaire à compléter pour candidature □ Terrain 15 hectares environ (plat, sain et non humide) □ Sapinière à proximité (démonstration des forestiers) □ Trois voies d’accès, une entrée, une sortie et une voie de secours,           le tout éloigné d’une route départementale environ 3 km minimum □ Contribution des services techniques de la commune □ Arrivée d’eau à proximité □ Réseau internet ou mobile (pour terminal de carte bancaire) □ Local sur la commune pour le stockage de notre matériel  Commentaires : A retourner avant le 31 juillet 2023  La Fête du bois du Val de Sully 28 route des Bordes 45460 BONNEE</vt:lpstr>
      <vt:lpstr>« LA FETE DU BOIS DU VAL DE SULLY » Association intercommunale pour l’organisation de la fête du bois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LA FETE DU BOIS DU VAL DE SULLY » Association intercommunale pour l’organisation de la fête du bois</dc:title>
  <dc:creator>Pascal Durand</dc:creator>
  <cp:lastModifiedBy>nicole</cp:lastModifiedBy>
  <cp:revision>14</cp:revision>
  <dcterms:created xsi:type="dcterms:W3CDTF">2023-06-07T14:09:33Z</dcterms:created>
  <dcterms:modified xsi:type="dcterms:W3CDTF">2023-06-19T15:21:45Z</dcterms:modified>
</cp:coreProperties>
</file>